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Helvetica Neue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8" roundtripDataSignature="AMtx7mhF77DVKG25ceCqTqFPrDBzzLJr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HelveticaNeue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8" Type="http://customschemas.google.com/relationships/presentationmetadata" Target="metadata"/><Relationship Id="rId27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" name="Google Shape;3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" name="Google Shape;4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D1020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2"/>
          <p:cNvSpPr txBox="1"/>
          <p:nvPr>
            <p:ph type="title"/>
          </p:nvPr>
        </p:nvSpPr>
        <p:spPr>
          <a:xfrm>
            <a:off x="681475" y="3335900"/>
            <a:ext cx="84624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2"/>
          <p:cNvSpPr txBox="1"/>
          <p:nvPr>
            <p:ph idx="1" type="subTitle"/>
          </p:nvPr>
        </p:nvSpPr>
        <p:spPr>
          <a:xfrm>
            <a:off x="681475" y="4074200"/>
            <a:ext cx="601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1 1">
  <p:cSld name="TITLE_AND_TWO_COLUMNS_3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/>
          <p:nvPr>
            <p:ph type="title"/>
          </p:nvPr>
        </p:nvSpPr>
        <p:spPr>
          <a:xfrm>
            <a:off x="4306950" y="1012875"/>
            <a:ext cx="416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02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D102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3"/>
          <p:cNvSpPr txBox="1"/>
          <p:nvPr>
            <p:ph idx="1" type="subTitle"/>
          </p:nvPr>
        </p:nvSpPr>
        <p:spPr>
          <a:xfrm>
            <a:off x="4306950" y="1571325"/>
            <a:ext cx="41655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020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D102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3"/>
          <p:cNvSpPr txBox="1"/>
          <p:nvPr>
            <p:ph idx="2" type="body"/>
          </p:nvPr>
        </p:nvSpPr>
        <p:spPr>
          <a:xfrm>
            <a:off x="4306950" y="2148750"/>
            <a:ext cx="41655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3">
  <p:cSld name="TITLE_AND_TWO_COLUMNS_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4306950" y="1012875"/>
            <a:ext cx="416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02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D102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4"/>
          <p:cNvSpPr txBox="1"/>
          <p:nvPr>
            <p:ph idx="1" type="subTitle"/>
          </p:nvPr>
        </p:nvSpPr>
        <p:spPr>
          <a:xfrm>
            <a:off x="4306950" y="1571325"/>
            <a:ext cx="41655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020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D102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4"/>
          <p:cNvSpPr txBox="1"/>
          <p:nvPr>
            <p:ph idx="2" type="body"/>
          </p:nvPr>
        </p:nvSpPr>
        <p:spPr>
          <a:xfrm>
            <a:off x="4306950" y="2148750"/>
            <a:ext cx="41655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4">
  <p:cSld name="TITLE_AND_TWO_COLUMNS_1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/>
          <p:nvPr>
            <p:ph type="title"/>
          </p:nvPr>
        </p:nvSpPr>
        <p:spPr>
          <a:xfrm>
            <a:off x="496950" y="1012875"/>
            <a:ext cx="416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02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D102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25"/>
          <p:cNvSpPr txBox="1"/>
          <p:nvPr>
            <p:ph idx="1" type="subTitle"/>
          </p:nvPr>
        </p:nvSpPr>
        <p:spPr>
          <a:xfrm>
            <a:off x="496950" y="1571325"/>
            <a:ext cx="41655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020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0D102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25"/>
          <p:cNvSpPr txBox="1"/>
          <p:nvPr>
            <p:ph idx="2" type="body"/>
          </p:nvPr>
        </p:nvSpPr>
        <p:spPr>
          <a:xfrm>
            <a:off x="496950" y="2148750"/>
            <a:ext cx="41655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7185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6A718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ing Slide">
  <p:cSld name="MAIN_POINT">
    <p:bg>
      <p:bgPr>
        <a:solidFill>
          <a:srgbClr val="0D1020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26"/>
          <p:cNvSpPr/>
          <p:nvPr/>
        </p:nvSpPr>
        <p:spPr>
          <a:xfrm>
            <a:off x="0" y="4681900"/>
            <a:ext cx="3280800" cy="461700"/>
          </a:xfrm>
          <a:prstGeom prst="rect">
            <a:avLst/>
          </a:prstGeom>
          <a:solidFill>
            <a:srgbClr val="0D10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gif"/><Relationship Id="rId4" Type="http://schemas.openxmlformats.org/officeDocument/2006/relationships/image" Target="../media/image53.png"/><Relationship Id="rId5" Type="http://schemas.openxmlformats.org/officeDocument/2006/relationships/image" Target="../media/image63.gif"/><Relationship Id="rId6" Type="http://schemas.openxmlformats.org/officeDocument/2006/relationships/image" Target="../media/image46.png"/><Relationship Id="rId7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Relationship Id="rId4" Type="http://schemas.openxmlformats.org/officeDocument/2006/relationships/image" Target="../media/image58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51.png"/><Relationship Id="rId5" Type="http://schemas.openxmlformats.org/officeDocument/2006/relationships/image" Target="../media/image5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16.png"/><Relationship Id="rId13" Type="http://schemas.openxmlformats.org/officeDocument/2006/relationships/image" Target="../media/image5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png"/><Relationship Id="rId15" Type="http://schemas.openxmlformats.org/officeDocument/2006/relationships/hyperlink" Target="http://socialdisplay.info" TargetMode="External"/><Relationship Id="rId14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7.png"/><Relationship Id="rId13" Type="http://schemas.openxmlformats.org/officeDocument/2006/relationships/image" Target="../media/image22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Relationship Id="rId15" Type="http://schemas.openxmlformats.org/officeDocument/2006/relationships/image" Target="../media/image28.png"/><Relationship Id="rId14" Type="http://schemas.openxmlformats.org/officeDocument/2006/relationships/image" Target="../media/image24.png"/><Relationship Id="rId17" Type="http://schemas.openxmlformats.org/officeDocument/2006/relationships/image" Target="../media/image30.png"/><Relationship Id="rId16" Type="http://schemas.openxmlformats.org/officeDocument/2006/relationships/image" Target="../media/image38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Relationship Id="rId18" Type="http://schemas.openxmlformats.org/officeDocument/2006/relationships/image" Target="../media/image29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35.png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30.png"/><Relationship Id="rId5" Type="http://schemas.openxmlformats.org/officeDocument/2006/relationships/image" Target="../media/image41.png"/><Relationship Id="rId6" Type="http://schemas.openxmlformats.org/officeDocument/2006/relationships/image" Target="../media/image44.png"/><Relationship Id="rId7" Type="http://schemas.openxmlformats.org/officeDocument/2006/relationships/image" Target="../media/image32.png"/><Relationship Id="rId8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Relationship Id="rId5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Relationship Id="rId6" Type="http://schemas.openxmlformats.org/officeDocument/2006/relationships/image" Target="../media/image47.png"/><Relationship Id="rId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494DB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"/>
          <p:cNvPicPr preferRelativeResize="0"/>
          <p:nvPr/>
        </p:nvPicPr>
        <p:blipFill rotWithShape="1">
          <a:blip r:embed="rId3">
            <a:alphaModFix/>
          </a:blip>
          <a:srcRect b="38383" l="0" r="0" t="19514"/>
          <a:stretch/>
        </p:blipFill>
        <p:spPr>
          <a:xfrm>
            <a:off x="1584256" y="885738"/>
            <a:ext cx="5559313" cy="234056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"/>
          <p:cNvSpPr txBox="1"/>
          <p:nvPr>
            <p:ph type="title"/>
          </p:nvPr>
        </p:nvSpPr>
        <p:spPr>
          <a:xfrm>
            <a:off x="2777325" y="3285786"/>
            <a:ext cx="35895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800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Extension</a:t>
            </a:r>
            <a:endParaRPr sz="2800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10"/>
          <p:cNvGrpSpPr/>
          <p:nvPr/>
        </p:nvGrpSpPr>
        <p:grpSpPr>
          <a:xfrm>
            <a:off x="5128049" y="1122838"/>
            <a:ext cx="1594561" cy="2897831"/>
            <a:chOff x="5098110" y="1065289"/>
            <a:chExt cx="1654452" cy="3006985"/>
          </a:xfrm>
        </p:grpSpPr>
        <p:pic>
          <p:nvPicPr>
            <p:cNvPr id="169" name="Google Shape;169;p10"/>
            <p:cNvPicPr preferRelativeResize="0"/>
            <p:nvPr/>
          </p:nvPicPr>
          <p:blipFill rotWithShape="1">
            <a:blip r:embed="rId3">
              <a:alphaModFix/>
            </a:blip>
            <a:srcRect b="-1700" l="0" r="0" t="2798"/>
            <a:stretch/>
          </p:blipFill>
          <p:spPr>
            <a:xfrm>
              <a:off x="5158050" y="1267875"/>
              <a:ext cx="1594500" cy="2804399"/>
            </a:xfrm>
            <a:prstGeom prst="rect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70" name="Google Shape;170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98110" y="1065289"/>
              <a:ext cx="1654452" cy="2169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1" name="Google Shape;171;p10"/>
          <p:cNvGrpSpPr/>
          <p:nvPr/>
        </p:nvGrpSpPr>
        <p:grpSpPr>
          <a:xfrm>
            <a:off x="6991312" y="1065294"/>
            <a:ext cx="1523480" cy="3006969"/>
            <a:chOff x="6796222" y="739050"/>
            <a:chExt cx="2133129" cy="4210262"/>
          </a:xfrm>
        </p:grpSpPr>
        <p:pic>
          <p:nvPicPr>
            <p:cNvPr id="172" name="Google Shape;172;p10"/>
            <p:cNvPicPr preferRelativeResize="0"/>
            <p:nvPr/>
          </p:nvPicPr>
          <p:blipFill rotWithShape="1">
            <a:blip r:embed="rId5">
              <a:alphaModFix/>
            </a:blip>
            <a:srcRect b="450" l="0" r="0" t="-450"/>
            <a:stretch/>
          </p:blipFill>
          <p:spPr>
            <a:xfrm>
              <a:off x="6796222" y="873423"/>
              <a:ext cx="2133121" cy="4075889"/>
            </a:xfrm>
            <a:prstGeom prst="rect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73" name="Google Shape;173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96225" y="739050"/>
              <a:ext cx="2133126" cy="347493"/>
            </a:xfrm>
            <a:prstGeom prst="rect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74" name="Google Shape;174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98133" y="909528"/>
            <a:ext cx="1654380" cy="331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25847" y="909528"/>
            <a:ext cx="1654380" cy="331850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/>
          <p:nvPr/>
        </p:nvSpPr>
        <p:spPr>
          <a:xfrm>
            <a:off x="574975" y="883800"/>
            <a:ext cx="39969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 attention</a:t>
            </a:r>
            <a:endParaRPr b="1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10"/>
          <p:cNvSpPr txBox="1"/>
          <p:nvPr/>
        </p:nvSpPr>
        <p:spPr>
          <a:xfrm>
            <a:off x="574975" y="1334243"/>
            <a:ext cx="3996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viewability</a:t>
            </a:r>
            <a:endParaRPr b="0" i="1" sz="11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10"/>
          <p:cNvSpPr txBox="1"/>
          <p:nvPr/>
        </p:nvSpPr>
        <p:spPr>
          <a:xfrm>
            <a:off x="568750" y="1870850"/>
            <a:ext cx="3633000" cy="9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Publisher sites deliver significantly higher viewability and attention time when compared with social feeds.</a:t>
            </a:r>
            <a:endParaRPr b="0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10"/>
          <p:cNvSpPr/>
          <p:nvPr/>
        </p:nvSpPr>
        <p:spPr>
          <a:xfrm>
            <a:off x="2385680" y="3100888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3x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Higher attention and viewability vs Facebook</a:t>
            </a:r>
            <a:endParaRPr b="0" i="0" sz="9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0" name="Google Shape;180;p10"/>
          <p:cNvSpPr/>
          <p:nvPr/>
        </p:nvSpPr>
        <p:spPr>
          <a:xfrm>
            <a:off x="636325" y="3100875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rPr b="0" i="0" lang="en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secs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Average attention (in-view) time</a:t>
            </a:r>
            <a:endParaRPr b="0" i="0" sz="9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1" name="Google Shape;181;p10"/>
          <p:cNvSpPr/>
          <p:nvPr/>
        </p:nvSpPr>
        <p:spPr>
          <a:xfrm>
            <a:off x="5317375" y="4307825"/>
            <a:ext cx="1215900" cy="180000"/>
          </a:xfrm>
          <a:prstGeom prst="rect">
            <a:avLst/>
          </a:prstGeom>
          <a:solidFill>
            <a:srgbClr val="0494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1" lang="en" sz="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Facebook</a:t>
            </a:r>
            <a:endParaRPr b="1" i="1" sz="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10"/>
          <p:cNvSpPr/>
          <p:nvPr/>
        </p:nvSpPr>
        <p:spPr>
          <a:xfrm>
            <a:off x="7145088" y="4307825"/>
            <a:ext cx="1215900" cy="180000"/>
          </a:xfrm>
          <a:prstGeom prst="rect">
            <a:avLst/>
          </a:prstGeom>
          <a:solidFill>
            <a:srgbClr val="0494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1" lang="en" sz="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Publisher Sites</a:t>
            </a:r>
            <a:endParaRPr b="1" i="1" sz="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 b="-2722" l="0" r="0" t="0"/>
          <a:stretch/>
        </p:blipFill>
        <p:spPr>
          <a:xfrm>
            <a:off x="5249975" y="1031063"/>
            <a:ext cx="1412550" cy="307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4">
            <a:alphaModFix/>
          </a:blip>
          <a:srcRect b="3455" l="0" r="0" t="0"/>
          <a:stretch/>
        </p:blipFill>
        <p:spPr>
          <a:xfrm>
            <a:off x="7046763" y="1031075"/>
            <a:ext cx="1412550" cy="307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98133" y="909528"/>
            <a:ext cx="1654380" cy="331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5847" y="909528"/>
            <a:ext cx="1654380" cy="3318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1"/>
          <p:cNvSpPr txBox="1"/>
          <p:nvPr/>
        </p:nvSpPr>
        <p:spPr>
          <a:xfrm>
            <a:off x="574975" y="883800"/>
            <a:ext cx="39969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Effortless creative</a:t>
            </a:r>
            <a:endParaRPr b="1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11"/>
          <p:cNvSpPr txBox="1"/>
          <p:nvPr/>
        </p:nvSpPr>
        <p:spPr>
          <a:xfrm>
            <a:off x="574975" y="1334243"/>
            <a:ext cx="3996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Lower production overhead</a:t>
            </a:r>
            <a:endParaRPr b="0" i="1" sz="11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93;p11"/>
          <p:cNvSpPr txBox="1"/>
          <p:nvPr/>
        </p:nvSpPr>
        <p:spPr>
          <a:xfrm>
            <a:off x="568750" y="1870850"/>
            <a:ext cx="3633000" cy="9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Brands do not have the budget, time or patience to build new creative for additional media channels beyond the walled gardens.</a:t>
            </a:r>
            <a:endParaRPr b="0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11"/>
          <p:cNvSpPr/>
          <p:nvPr/>
        </p:nvSpPr>
        <p:spPr>
          <a:xfrm>
            <a:off x="2385680" y="3100888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+25%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Average increase in creatives per campaign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11"/>
          <p:cNvSpPr/>
          <p:nvPr/>
        </p:nvSpPr>
        <p:spPr>
          <a:xfrm>
            <a:off x="636325" y="3100875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-47%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Reduction in production costs vs building new ads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494DB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"/>
          <p:cNvSpPr txBox="1"/>
          <p:nvPr/>
        </p:nvSpPr>
        <p:spPr>
          <a:xfrm>
            <a:off x="372550" y="1922850"/>
            <a:ext cx="6180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Studies</a:t>
            </a:r>
            <a:endParaRPr b="1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/>
          <p:nvPr/>
        </p:nvSpPr>
        <p:spPr>
          <a:xfrm>
            <a:off x="496950" y="1012875"/>
            <a:ext cx="416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Hot Sauce Brand</a:t>
            </a:r>
            <a:endParaRPr b="0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p13"/>
          <p:cNvSpPr txBox="1"/>
          <p:nvPr/>
        </p:nvSpPr>
        <p:spPr>
          <a:xfrm>
            <a:off x="496950" y="1600625"/>
            <a:ext cx="41655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Increased viewability</a:t>
            </a:r>
            <a:endParaRPr b="0" i="0" sz="1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Google Shape;207;p13"/>
          <p:cNvSpPr txBox="1"/>
          <p:nvPr/>
        </p:nvSpPr>
        <p:spPr>
          <a:xfrm>
            <a:off x="496950" y="2075175"/>
            <a:ext cx="41655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brand saw </a:t>
            </a:r>
            <a:r>
              <a:rPr b="1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seconds of average attention time</a:t>
            </a: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compared to only 4 seconds for the same creatives in the walled gardens. The average viewability on the open web was 77% compared to only 25% on social feeds.</a:t>
            </a:r>
            <a:endParaRPr b="0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6A718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8650" y="628563"/>
            <a:ext cx="4176749" cy="388636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/>
          <p:nvPr/>
        </p:nvSpPr>
        <p:spPr>
          <a:xfrm>
            <a:off x="2399380" y="3331663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3.0x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 in attention time vs Facebook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13"/>
          <p:cNvSpPr/>
          <p:nvPr/>
        </p:nvSpPr>
        <p:spPr>
          <a:xfrm>
            <a:off x="650025" y="3331650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3.1x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 in viewability vs Facebook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"/>
          <p:cNvSpPr txBox="1"/>
          <p:nvPr/>
        </p:nvSpPr>
        <p:spPr>
          <a:xfrm>
            <a:off x="4687950" y="1012875"/>
            <a:ext cx="416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 Energy Brand</a:t>
            </a:r>
            <a:endParaRPr b="0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14"/>
          <p:cNvSpPr txBox="1"/>
          <p:nvPr/>
        </p:nvSpPr>
        <p:spPr>
          <a:xfrm>
            <a:off x="4687950" y="1571325"/>
            <a:ext cx="41655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Frictionless creative</a:t>
            </a:r>
            <a:endParaRPr b="0" i="0" sz="1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14"/>
          <p:cNvSpPr txBox="1"/>
          <p:nvPr/>
        </p:nvSpPr>
        <p:spPr>
          <a:xfrm>
            <a:off x="4687950" y="2148750"/>
            <a:ext cx="41655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 energy brand activated 115 unique creatives with Social </a:t>
            </a:r>
            <a:r>
              <a:rPr lang="en" sz="11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Extension </a:t>
            </a: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the past 6 months, making Social </a:t>
            </a:r>
            <a:r>
              <a:rPr lang="en" sz="11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Extension </a:t>
            </a: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</a:t>
            </a:r>
            <a:r>
              <a:rPr b="1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always-on strategy</a:t>
            </a: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thanks to the ease of use.</a:t>
            </a:r>
            <a:endParaRPr b="0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8" name="Google Shape;218;p14"/>
          <p:cNvPicPr preferRelativeResize="0"/>
          <p:nvPr/>
        </p:nvPicPr>
        <p:blipFill rotWithShape="1">
          <a:blip r:embed="rId3">
            <a:alphaModFix/>
          </a:blip>
          <a:srcRect b="1369" l="0" r="0" t="0"/>
          <a:stretch/>
        </p:blipFill>
        <p:spPr>
          <a:xfrm>
            <a:off x="137275" y="633225"/>
            <a:ext cx="4169664" cy="387705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/>
          <p:nvPr/>
        </p:nvSpPr>
        <p:spPr>
          <a:xfrm>
            <a:off x="6805280" y="3329488"/>
            <a:ext cx="1594500" cy="923100"/>
          </a:xfrm>
          <a:prstGeom prst="rect">
            <a:avLst/>
          </a:prstGeom>
          <a:solidFill>
            <a:srgbClr val="0494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115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creatives in 6 months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5055925" y="3329475"/>
            <a:ext cx="1594500" cy="923100"/>
          </a:xfrm>
          <a:prstGeom prst="rect">
            <a:avLst/>
          </a:prstGeom>
          <a:solidFill>
            <a:srgbClr val="0494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150m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 impressions in 6 months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/>
          <p:nvPr/>
        </p:nvSpPr>
        <p:spPr>
          <a:xfrm>
            <a:off x="453863" y="1064288"/>
            <a:ext cx="416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Rideshare Brand</a:t>
            </a:r>
            <a:endParaRPr b="0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15"/>
          <p:cNvSpPr txBox="1"/>
          <p:nvPr/>
        </p:nvSpPr>
        <p:spPr>
          <a:xfrm>
            <a:off x="453863" y="1631813"/>
            <a:ext cx="41655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cost-per-click</a:t>
            </a:r>
            <a:endParaRPr b="0" i="0" sz="1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15"/>
          <p:cNvSpPr txBox="1"/>
          <p:nvPr/>
        </p:nvSpPr>
        <p:spPr>
          <a:xfrm>
            <a:off x="453863" y="2056838"/>
            <a:ext cx="41655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 global rideshare and food delivery brand reduced the cost-per-click compared with both standard display and paid social by using our ads in display inventory on the web.</a:t>
            </a:r>
            <a:endParaRPr b="0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28" name="Google Shape;228;p15"/>
          <p:cNvGrpSpPr/>
          <p:nvPr/>
        </p:nvGrpSpPr>
        <p:grpSpPr>
          <a:xfrm>
            <a:off x="4718629" y="566156"/>
            <a:ext cx="4176770" cy="4011167"/>
            <a:chOff x="5225400" y="972140"/>
            <a:chExt cx="3580600" cy="3438635"/>
          </a:xfrm>
        </p:grpSpPr>
        <p:pic>
          <p:nvPicPr>
            <p:cNvPr id="229" name="Google Shape;229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225400" y="972140"/>
              <a:ext cx="3580600" cy="3438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20625" y="1826688"/>
              <a:ext cx="1443275" cy="229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59150" y="1543300"/>
              <a:ext cx="1475025" cy="25050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15"/>
          <p:cNvSpPr/>
          <p:nvPr/>
        </p:nvSpPr>
        <p:spPr>
          <a:xfrm>
            <a:off x="2385680" y="3183013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68%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Avg. viewability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15"/>
          <p:cNvSpPr/>
          <p:nvPr/>
        </p:nvSpPr>
        <p:spPr>
          <a:xfrm>
            <a:off x="636325" y="3183000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$1.53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Avg. CPC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"/>
          <p:cNvSpPr txBox="1"/>
          <p:nvPr/>
        </p:nvSpPr>
        <p:spPr>
          <a:xfrm>
            <a:off x="4611750" y="1012875"/>
            <a:ext cx="416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 Retail Brand</a:t>
            </a:r>
            <a:endParaRPr b="0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16"/>
          <p:cNvSpPr txBox="1"/>
          <p:nvPr/>
        </p:nvSpPr>
        <p:spPr>
          <a:xfrm>
            <a:off x="4611750" y="1571325"/>
            <a:ext cx="41655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Channel diversification</a:t>
            </a:r>
            <a:endParaRPr b="0" i="0" sz="1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4611750" y="2162450"/>
            <a:ext cx="41655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Inspired by the Facebook ad boycott, global retail brand shifted </a:t>
            </a:r>
            <a:r>
              <a:rPr b="1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significant spend away from social platforms</a:t>
            </a: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reach new audiences in brand safe environments.</a:t>
            </a:r>
            <a:endParaRPr b="0" i="1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1" name="Google Shape;241;p16"/>
          <p:cNvSpPr txBox="1"/>
          <p:nvPr/>
        </p:nvSpPr>
        <p:spPr>
          <a:xfrm>
            <a:off x="5588350" y="3341425"/>
            <a:ext cx="98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6"/>
          <p:cNvSpPr txBox="1"/>
          <p:nvPr/>
        </p:nvSpPr>
        <p:spPr>
          <a:xfrm>
            <a:off x="5558650" y="3718638"/>
            <a:ext cx="104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Countries activated Nova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6"/>
          <p:cNvSpPr txBox="1"/>
          <p:nvPr/>
        </p:nvSpPr>
        <p:spPr>
          <a:xfrm>
            <a:off x="6787225" y="3718638"/>
            <a:ext cx="104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 impressions outside of social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250" y="673700"/>
            <a:ext cx="4079700" cy="3796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6"/>
          <p:cNvSpPr/>
          <p:nvPr/>
        </p:nvSpPr>
        <p:spPr>
          <a:xfrm>
            <a:off x="6652880" y="3341438"/>
            <a:ext cx="1594500" cy="923100"/>
          </a:xfrm>
          <a:prstGeom prst="rect">
            <a:avLst/>
          </a:prstGeom>
          <a:solidFill>
            <a:srgbClr val="0494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42m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 impressions outside of social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16"/>
          <p:cNvSpPr/>
          <p:nvPr/>
        </p:nvSpPr>
        <p:spPr>
          <a:xfrm>
            <a:off x="4903525" y="3341425"/>
            <a:ext cx="1594500" cy="923100"/>
          </a:xfrm>
          <a:prstGeom prst="rect">
            <a:avLst/>
          </a:prstGeom>
          <a:solidFill>
            <a:srgbClr val="0494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Countries activated Social Extension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 txBox="1"/>
          <p:nvPr/>
        </p:nvSpPr>
        <p:spPr>
          <a:xfrm>
            <a:off x="496950" y="1012875"/>
            <a:ext cx="416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D2C Furniture Brand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17"/>
          <p:cNvSpPr txBox="1"/>
          <p:nvPr/>
        </p:nvSpPr>
        <p:spPr>
          <a:xfrm>
            <a:off x="496950" y="1571325"/>
            <a:ext cx="41655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CTV Retargeting</a:t>
            </a:r>
            <a:endParaRPr b="0" i="0" sz="1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17"/>
          <p:cNvSpPr txBox="1"/>
          <p:nvPr/>
        </p:nvSpPr>
        <p:spPr>
          <a:xfrm>
            <a:off x="496950" y="2135050"/>
            <a:ext cx="41655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D2C bedroom furniture brand </a:t>
            </a:r>
            <a:r>
              <a:rPr b="1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increased direct response visits to their website</a:t>
            </a: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using Social </a:t>
            </a:r>
            <a:r>
              <a:rPr lang="en" sz="11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Extension</a:t>
            </a: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17"/>
          <p:cNvSpPr txBox="1"/>
          <p:nvPr/>
        </p:nvSpPr>
        <p:spPr>
          <a:xfrm>
            <a:off x="1453675" y="3257100"/>
            <a:ext cx="98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18x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7"/>
          <p:cNvSpPr txBox="1"/>
          <p:nvPr/>
        </p:nvSpPr>
        <p:spPr>
          <a:xfrm>
            <a:off x="1423975" y="3634313"/>
            <a:ext cx="104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More site visits than TV-only strategy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7"/>
          <p:cNvSpPr txBox="1"/>
          <p:nvPr/>
        </p:nvSpPr>
        <p:spPr>
          <a:xfrm>
            <a:off x="2682250" y="3257100"/>
            <a:ext cx="98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2x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7"/>
          <p:cNvSpPr txBox="1"/>
          <p:nvPr/>
        </p:nvSpPr>
        <p:spPr>
          <a:xfrm>
            <a:off x="2612813" y="3634325"/>
            <a:ext cx="1122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More site visits than TV + standard display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17"/>
          <p:cNvPicPr preferRelativeResize="0"/>
          <p:nvPr/>
        </p:nvPicPr>
        <p:blipFill rotWithShape="1">
          <a:blip r:embed="rId3">
            <a:alphaModFix/>
          </a:blip>
          <a:srcRect b="7303" l="0" r="0" t="0"/>
          <a:stretch/>
        </p:blipFill>
        <p:spPr>
          <a:xfrm>
            <a:off x="4767625" y="633225"/>
            <a:ext cx="4169677" cy="387705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7"/>
          <p:cNvSpPr/>
          <p:nvPr/>
        </p:nvSpPr>
        <p:spPr>
          <a:xfrm>
            <a:off x="2385680" y="3177088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2x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site visits than TV + standard display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17"/>
          <p:cNvSpPr/>
          <p:nvPr/>
        </p:nvSpPr>
        <p:spPr>
          <a:xfrm>
            <a:off x="636325" y="3177075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18x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site visits than TV-only strategy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494DB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"/>
          <p:cNvSpPr/>
          <p:nvPr/>
        </p:nvSpPr>
        <p:spPr>
          <a:xfrm rot="-5399800">
            <a:off x="4151550" y="152025"/>
            <a:ext cx="5144100" cy="4839900"/>
          </a:xfrm>
          <a:prstGeom prst="rtTriangle">
            <a:avLst/>
          </a:prstGeom>
          <a:solidFill>
            <a:srgbClr val="F1943B"/>
          </a:solidFill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8"/>
          <p:cNvPicPr preferRelativeResize="0"/>
          <p:nvPr/>
        </p:nvPicPr>
        <p:blipFill rotWithShape="1">
          <a:blip r:embed="rId3">
            <a:alphaModFix/>
          </a:blip>
          <a:srcRect b="38383" l="0" r="0" t="19514"/>
          <a:stretch/>
        </p:blipFill>
        <p:spPr>
          <a:xfrm>
            <a:off x="477750" y="535850"/>
            <a:ext cx="3782050" cy="159231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8"/>
          <p:cNvSpPr txBox="1"/>
          <p:nvPr/>
        </p:nvSpPr>
        <p:spPr>
          <a:xfrm>
            <a:off x="640100" y="2373425"/>
            <a:ext cx="30540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b="1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0712" y="847011"/>
            <a:ext cx="1252489" cy="25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47542" y="805925"/>
            <a:ext cx="1274875" cy="267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81525" y="744800"/>
            <a:ext cx="1394625" cy="279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9650" y="744800"/>
            <a:ext cx="1394625" cy="279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"/>
          <p:cNvPicPr preferRelativeResize="0"/>
          <p:nvPr/>
        </p:nvPicPr>
        <p:blipFill rotWithShape="1">
          <a:blip r:embed="rId6">
            <a:alphaModFix/>
          </a:blip>
          <a:srcRect b="10873" l="0" r="0" t="0"/>
          <a:stretch/>
        </p:blipFill>
        <p:spPr>
          <a:xfrm>
            <a:off x="4482325" y="801200"/>
            <a:ext cx="1319313" cy="259302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"/>
          <p:cNvSpPr txBox="1"/>
          <p:nvPr/>
        </p:nvSpPr>
        <p:spPr>
          <a:xfrm>
            <a:off x="574975" y="883800"/>
            <a:ext cx="39969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</a:t>
            </a:r>
            <a:r>
              <a:rPr b="1"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Extension </a:t>
            </a:r>
            <a:r>
              <a:rPr b="1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Video</a:t>
            </a:r>
            <a:endParaRPr b="1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Google Shape;48;p2"/>
          <p:cNvSpPr txBox="1"/>
          <p:nvPr/>
        </p:nvSpPr>
        <p:spPr>
          <a:xfrm>
            <a:off x="574975" y="1334250"/>
            <a:ext cx="36753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Repurpose social creative</a:t>
            </a:r>
            <a:endParaRPr b="0" i="1" sz="1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49;p2"/>
          <p:cNvSpPr txBox="1"/>
          <p:nvPr/>
        </p:nvSpPr>
        <p:spPr>
          <a:xfrm>
            <a:off x="568750" y="1870850"/>
            <a:ext cx="33573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Brands repurpose their best creative from social to run in standard publisher display inventory on mobile, desktop and app.</a:t>
            </a:r>
            <a:endParaRPr b="0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" name="Google Shape;5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75" y="744788"/>
            <a:ext cx="1394625" cy="27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"/>
          <p:cNvSpPr/>
          <p:nvPr/>
        </p:nvSpPr>
        <p:spPr>
          <a:xfrm>
            <a:off x="4547138" y="3635750"/>
            <a:ext cx="1215900" cy="4383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Video</a:t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6109000" y="3635750"/>
            <a:ext cx="1215900" cy="4383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Image</a:t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7670850" y="3635750"/>
            <a:ext cx="1215900" cy="4383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Carousel</a:t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" name="Google Shape;54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6535" y="2724979"/>
            <a:ext cx="404756" cy="40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85693" y="3251420"/>
            <a:ext cx="404756" cy="4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9801" y="3251403"/>
            <a:ext cx="404756" cy="4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31567" y="3250885"/>
            <a:ext cx="404756" cy="40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92426" y="2725615"/>
            <a:ext cx="404755" cy="40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243470" y="3246254"/>
            <a:ext cx="404756" cy="40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229914" y="2724994"/>
            <a:ext cx="404756" cy="40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738318" y="2724976"/>
            <a:ext cx="404757" cy="40769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>
            <a:hlinkClick r:id="rId15"/>
          </p:cNvPr>
          <p:cNvSpPr/>
          <p:nvPr/>
        </p:nvSpPr>
        <p:spPr>
          <a:xfrm>
            <a:off x="639800" y="3959675"/>
            <a:ext cx="2518800" cy="2349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Visit socialdisplay.info to see examples</a:t>
            </a:r>
            <a:endParaRPr b="0" i="0" sz="1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494DB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/>
        </p:nvSpPr>
        <p:spPr>
          <a:xfrm>
            <a:off x="372550" y="1922850"/>
            <a:ext cx="6180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Activation workflows</a:t>
            </a:r>
            <a:endParaRPr b="1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5190825" y="1009800"/>
            <a:ext cx="1469000" cy="3129261"/>
            <a:chOff x="5190825" y="1009800"/>
            <a:chExt cx="1469000" cy="3129261"/>
          </a:xfrm>
        </p:grpSpPr>
        <p:pic>
          <p:nvPicPr>
            <p:cNvPr id="73" name="Google Shape;73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344151" y="1801575"/>
              <a:ext cx="1162350" cy="116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4"/>
            <p:cNvPicPr preferRelativeResize="0"/>
            <p:nvPr/>
          </p:nvPicPr>
          <p:blipFill rotWithShape="1">
            <a:blip r:embed="rId4">
              <a:alphaModFix/>
            </a:blip>
            <a:srcRect b="29525" l="0" r="0" t="-3732"/>
            <a:stretch/>
          </p:blipFill>
          <p:spPr>
            <a:xfrm>
              <a:off x="5190825" y="3135798"/>
              <a:ext cx="1469000" cy="1003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4"/>
            <p:cNvPicPr preferRelativeResize="0"/>
            <p:nvPr/>
          </p:nvPicPr>
          <p:blipFill rotWithShape="1">
            <a:blip r:embed="rId5">
              <a:alphaModFix/>
            </a:blip>
            <a:srcRect b="80151" l="0" r="0" t="0"/>
            <a:stretch/>
          </p:blipFill>
          <p:spPr>
            <a:xfrm>
              <a:off x="5190825" y="1009800"/>
              <a:ext cx="1469000" cy="711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" name="Google Shape;76;p4"/>
          <p:cNvPicPr preferRelativeResize="0"/>
          <p:nvPr/>
        </p:nvPicPr>
        <p:blipFill rotWithShape="1">
          <a:blip r:embed="rId5">
            <a:alphaModFix/>
          </a:blip>
          <a:srcRect b="11659" l="0" r="0" t="0"/>
          <a:stretch/>
        </p:blipFill>
        <p:spPr>
          <a:xfrm>
            <a:off x="7017050" y="1009800"/>
            <a:ext cx="1469000" cy="31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98133" y="909528"/>
            <a:ext cx="1654380" cy="331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25847" y="915462"/>
            <a:ext cx="1654380" cy="331850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"/>
          <p:cNvSpPr txBox="1"/>
          <p:nvPr/>
        </p:nvSpPr>
        <p:spPr>
          <a:xfrm>
            <a:off x="574975" y="883800"/>
            <a:ext cx="39969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Inventory</a:t>
            </a:r>
            <a:endParaRPr b="1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Google Shape;80;p4"/>
          <p:cNvSpPr txBox="1"/>
          <p:nvPr/>
        </p:nvSpPr>
        <p:spPr>
          <a:xfrm>
            <a:off x="574975" y="1334243"/>
            <a:ext cx="3996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Maximum flexibility</a:t>
            </a:r>
            <a:endParaRPr b="0" i="1" sz="11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4"/>
          <p:cNvSpPr txBox="1"/>
          <p:nvPr/>
        </p:nvSpPr>
        <p:spPr>
          <a:xfrm>
            <a:off x="568750" y="1870850"/>
            <a:ext cx="3868800" cy="21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494D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Owned &amp; operated channels</a:t>
            </a:r>
            <a:endParaRPr b="1" i="0" sz="1000" u="none" cap="none" strike="noStrike">
              <a:solidFill>
                <a:srgbClr val="0494D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Mobile web, desktop, mobile app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494D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Standard display inventory</a:t>
            </a:r>
            <a:endParaRPr b="1" i="0" sz="1000" u="none" cap="none" strike="noStrike">
              <a:solidFill>
                <a:srgbClr val="0494D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Existing 300x250, 300x600 placements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494D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Developer-free</a:t>
            </a:r>
            <a:endParaRPr b="1" i="0" sz="1000" u="none" cap="none" strike="noStrike">
              <a:solidFill>
                <a:srgbClr val="0494D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Activate via existing publisher ad server (e.g. GAM)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494D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Intelligent resizing</a:t>
            </a:r>
            <a:endParaRPr b="1" i="0" sz="1000" u="none" cap="none" strike="noStrike">
              <a:solidFill>
                <a:srgbClr val="0494D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Formats automatically render as high-impact sizes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4"/>
          <p:cNvSpPr/>
          <p:nvPr/>
        </p:nvSpPr>
        <p:spPr>
          <a:xfrm>
            <a:off x="5317375" y="4307825"/>
            <a:ext cx="1215900" cy="1800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1" lang="en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endParaRPr b="1" i="1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"/>
          <p:cNvSpPr/>
          <p:nvPr/>
        </p:nvSpPr>
        <p:spPr>
          <a:xfrm>
            <a:off x="7145088" y="4307825"/>
            <a:ext cx="1215900" cy="1800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1" lang="en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AFTER</a:t>
            </a:r>
            <a:endParaRPr b="1" i="1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426" y="653575"/>
            <a:ext cx="5464475" cy="36426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5"/>
          <p:cNvSpPr txBox="1"/>
          <p:nvPr/>
        </p:nvSpPr>
        <p:spPr>
          <a:xfrm>
            <a:off x="574975" y="883800"/>
            <a:ext cx="39969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Delivery</a:t>
            </a:r>
            <a:endParaRPr b="1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5"/>
          <p:cNvSpPr txBox="1"/>
          <p:nvPr/>
        </p:nvSpPr>
        <p:spPr>
          <a:xfrm>
            <a:off x="574975" y="1334243"/>
            <a:ext cx="3996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Flexible workflows</a:t>
            </a:r>
            <a:endParaRPr b="0" i="1" sz="11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568750" y="1870850"/>
            <a:ext cx="3868800" cy="21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494D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Standard I/Os</a:t>
            </a:r>
            <a:endParaRPr b="1" i="0" sz="1000" u="none" cap="none" strike="noStrike">
              <a:solidFill>
                <a:srgbClr val="0494D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Activate with the same workflows used for direct-sold today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0494D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494D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Programmatic ready</a:t>
            </a:r>
            <a:endParaRPr b="1" i="0" sz="1000" u="none" cap="none" strike="noStrike">
              <a:solidFill>
                <a:srgbClr val="0494D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Activate Social </a:t>
            </a:r>
            <a:r>
              <a:rPr i="1" lang="en" sz="1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Extension </a:t>
            </a: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tags with any DSP, ideal for PMPs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" name="Google Shape;9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4326" y="1604525"/>
            <a:ext cx="1657240" cy="23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4326" y="2428360"/>
            <a:ext cx="1657234" cy="17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58641" y="2029531"/>
            <a:ext cx="717947" cy="10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94466" y="2420141"/>
            <a:ext cx="1131983" cy="19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8750" y="2049625"/>
            <a:ext cx="829875" cy="17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54646" y="1951757"/>
            <a:ext cx="617846" cy="36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978534" y="1953291"/>
            <a:ext cx="617842" cy="258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52276" y="1604525"/>
            <a:ext cx="1458385" cy="17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581408" y="2838420"/>
            <a:ext cx="747010" cy="24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324868" y="3254725"/>
            <a:ext cx="941258" cy="24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395938" y="3212464"/>
            <a:ext cx="829898" cy="32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070738" y="3292842"/>
            <a:ext cx="1131984" cy="16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092307" y="2835178"/>
            <a:ext cx="1294840" cy="2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 rotWithShape="1">
          <a:blip r:embed="rId17">
            <a:alphaModFix/>
          </a:blip>
          <a:srcRect b="33404" l="9889" r="10224" t="33872"/>
          <a:stretch/>
        </p:blipFill>
        <p:spPr>
          <a:xfrm>
            <a:off x="5761925" y="998748"/>
            <a:ext cx="2165230" cy="4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5"/>
          <p:cNvPicPr preferRelativeResize="0"/>
          <p:nvPr/>
        </p:nvPicPr>
        <p:blipFill rotWithShape="1">
          <a:blip r:embed="rId18">
            <a:alphaModFix/>
          </a:blip>
          <a:srcRect b="31151" l="0" r="0" t="33049"/>
          <a:stretch/>
        </p:blipFill>
        <p:spPr>
          <a:xfrm>
            <a:off x="7522675" y="2765736"/>
            <a:ext cx="829875" cy="297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426" y="653575"/>
            <a:ext cx="5464475" cy="364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"/>
          <p:cNvSpPr txBox="1"/>
          <p:nvPr/>
        </p:nvSpPr>
        <p:spPr>
          <a:xfrm>
            <a:off x="574975" y="883800"/>
            <a:ext cx="39969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Measurement</a:t>
            </a:r>
            <a:endParaRPr b="1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574975" y="1334243"/>
            <a:ext cx="3996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Enterprise-grade</a:t>
            </a:r>
            <a:endParaRPr b="0" i="1" sz="11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6"/>
          <p:cNvSpPr txBox="1"/>
          <p:nvPr/>
        </p:nvSpPr>
        <p:spPr>
          <a:xfrm>
            <a:off x="568750" y="1870850"/>
            <a:ext cx="3633000" cy="21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494D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Publisher measurement</a:t>
            </a:r>
            <a:endParaRPr b="1" i="0" sz="1000" u="none" cap="none" strike="noStrike">
              <a:solidFill>
                <a:srgbClr val="0494D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Standard ad metrics in publisher ad server (GAM)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Publisher viewability ready (ActiveView, Moat)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494D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Third-party certified</a:t>
            </a:r>
            <a:endParaRPr b="1" i="0" sz="1000" u="none" cap="none" strike="noStrike">
              <a:solidFill>
                <a:srgbClr val="0494D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Accept third-party impression and click trackers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Moat, IAS, DoubleVerify work out-of-the-box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494D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Engagement reporting</a:t>
            </a:r>
            <a:endParaRPr b="1" i="0" sz="1000" u="none" cap="none" strike="noStrike">
              <a:solidFill>
                <a:srgbClr val="0494D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video and engagement metrics available</a:t>
            </a:r>
            <a:endParaRPr b="0" i="1" sz="10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" name="Google Shape;11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0880" y="1383075"/>
            <a:ext cx="1345244" cy="402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6"/>
          <p:cNvGrpSpPr/>
          <p:nvPr/>
        </p:nvGrpSpPr>
        <p:grpSpPr>
          <a:xfrm>
            <a:off x="4959894" y="2121213"/>
            <a:ext cx="1147280" cy="1229012"/>
            <a:chOff x="922144" y="1951663"/>
            <a:chExt cx="1147280" cy="1229012"/>
          </a:xfrm>
        </p:grpSpPr>
        <p:pic>
          <p:nvPicPr>
            <p:cNvPr id="117" name="Google Shape;117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40071" y="2411691"/>
              <a:ext cx="911425" cy="212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67721" y="2877137"/>
              <a:ext cx="856125" cy="303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22144" y="1951663"/>
              <a:ext cx="1147280" cy="1813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" name="Google Shape;120;p6"/>
          <p:cNvGrpSpPr/>
          <p:nvPr/>
        </p:nvGrpSpPr>
        <p:grpSpPr>
          <a:xfrm>
            <a:off x="6240036" y="2102126"/>
            <a:ext cx="1125925" cy="1187001"/>
            <a:chOff x="2061011" y="1936276"/>
            <a:chExt cx="1125925" cy="1187001"/>
          </a:xfrm>
        </p:grpSpPr>
        <p:pic>
          <p:nvPicPr>
            <p:cNvPr id="121" name="Google Shape;121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297167" y="1936276"/>
              <a:ext cx="653615" cy="21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120874" y="2411263"/>
              <a:ext cx="1006200" cy="212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061011" y="2934536"/>
              <a:ext cx="1125925" cy="1887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6"/>
          <p:cNvGrpSpPr/>
          <p:nvPr/>
        </p:nvGrpSpPr>
        <p:grpSpPr>
          <a:xfrm>
            <a:off x="7498800" y="2110276"/>
            <a:ext cx="1147275" cy="1170705"/>
            <a:chOff x="3319775" y="1946301"/>
            <a:chExt cx="1147275" cy="1170705"/>
          </a:xfrm>
        </p:grpSpPr>
        <p:pic>
          <p:nvPicPr>
            <p:cNvPr id="125" name="Google Shape;125;p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19775" y="2396347"/>
              <a:ext cx="1147275" cy="242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533858" y="1946301"/>
              <a:ext cx="719108" cy="192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437713" y="2940807"/>
              <a:ext cx="911400" cy="1761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6"/>
          <p:cNvPicPr preferRelativeResize="0"/>
          <p:nvPr/>
        </p:nvPicPr>
        <p:blipFill rotWithShape="1">
          <a:blip r:embed="rId14">
            <a:alphaModFix/>
          </a:blip>
          <a:srcRect b="33404" l="9889" r="10224" t="33872"/>
          <a:stretch/>
        </p:blipFill>
        <p:spPr>
          <a:xfrm>
            <a:off x="4997604" y="1383063"/>
            <a:ext cx="1749974" cy="40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494DB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/>
        </p:nvSpPr>
        <p:spPr>
          <a:xfrm>
            <a:off x="372550" y="1922850"/>
            <a:ext cx="6180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Client Benefits</a:t>
            </a:r>
            <a:endParaRPr b="1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/>
          <p:nvPr/>
        </p:nvSpPr>
        <p:spPr>
          <a:xfrm>
            <a:off x="574975" y="883800"/>
            <a:ext cx="39969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Social </a:t>
            </a:r>
            <a:r>
              <a:rPr b="1" lang="en" sz="2000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Extension </a:t>
            </a:r>
            <a:r>
              <a:rPr b="1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</a:t>
            </a:r>
            <a:endParaRPr b="1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" name="Google Shape;139;p8"/>
          <p:cNvSpPr txBox="1"/>
          <p:nvPr/>
        </p:nvSpPr>
        <p:spPr>
          <a:xfrm>
            <a:off x="609325" y="2858375"/>
            <a:ext cx="22794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194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Efficient</a:t>
            </a:r>
            <a:endParaRPr b="1" i="0" sz="1100" u="none" cap="none" strike="noStrike">
              <a:solidFill>
                <a:srgbClr val="F1943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Repurpose a brand’s existing creative assets from social or the web to eliminate production overhead</a:t>
            </a:r>
            <a:endParaRPr b="0" i="0" sz="9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3506652" y="2858375"/>
            <a:ext cx="22794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194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Engaging</a:t>
            </a:r>
            <a:endParaRPr b="1" i="0" sz="1100" u="none" cap="none" strike="noStrike">
              <a:solidFill>
                <a:srgbClr val="F1943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Beautiful high-impact ad experiences that are familiar to users and that extend beyond standard banners</a:t>
            </a:r>
            <a:endParaRPr b="0" i="0" sz="9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6266798" y="2858375"/>
            <a:ext cx="22794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194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Effective</a:t>
            </a:r>
            <a:endParaRPr b="1" i="0" sz="1100" u="none" cap="none" strike="noStrike">
              <a:solidFill>
                <a:srgbClr val="F1943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Designed to deliver the results that matter most for brands up-and-down the marketing funnel</a:t>
            </a:r>
            <a:endParaRPr b="0" i="0" sz="9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7108" y="2086275"/>
            <a:ext cx="618780" cy="61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9625" y="2086268"/>
            <a:ext cx="618780" cy="61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18913" y="2068225"/>
            <a:ext cx="654875" cy="6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2212" y="1054138"/>
            <a:ext cx="1541650" cy="30411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9"/>
          <p:cNvGrpSpPr/>
          <p:nvPr/>
        </p:nvGrpSpPr>
        <p:grpSpPr>
          <a:xfrm>
            <a:off x="5138132" y="1016071"/>
            <a:ext cx="1541638" cy="3075576"/>
            <a:chOff x="4373375" y="893624"/>
            <a:chExt cx="1701400" cy="3394301"/>
          </a:xfrm>
        </p:grpSpPr>
        <p:pic>
          <p:nvPicPr>
            <p:cNvPr id="151" name="Google Shape;151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73375" y="893624"/>
              <a:ext cx="1701400" cy="3394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9"/>
            <p:cNvSpPr/>
            <p:nvPr/>
          </p:nvSpPr>
          <p:spPr>
            <a:xfrm>
              <a:off x="4389350" y="2011300"/>
              <a:ext cx="1676400" cy="2273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3" name="Google Shape;153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28625" y="2075538"/>
              <a:ext cx="1190900" cy="992425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54" name="Google Shape;154;p9"/>
            <p:cNvPicPr preferRelativeResize="0"/>
            <p:nvPr/>
          </p:nvPicPr>
          <p:blipFill rotWithShape="1">
            <a:blip r:embed="rId6">
              <a:alphaModFix/>
            </a:blip>
            <a:srcRect b="35683" l="0" r="0" t="0"/>
            <a:stretch/>
          </p:blipFill>
          <p:spPr>
            <a:xfrm>
              <a:off x="4444000" y="3149777"/>
              <a:ext cx="1560150" cy="1100125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55" name="Google Shape;155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98133" y="909528"/>
            <a:ext cx="1654380" cy="331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25847" y="915462"/>
            <a:ext cx="1654380" cy="3318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9"/>
          <p:cNvSpPr txBox="1"/>
          <p:nvPr/>
        </p:nvSpPr>
        <p:spPr>
          <a:xfrm>
            <a:off x="574975" y="883800"/>
            <a:ext cx="39969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Boost performance</a:t>
            </a:r>
            <a:endParaRPr b="1" i="0" sz="20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p9"/>
          <p:cNvSpPr txBox="1"/>
          <p:nvPr/>
        </p:nvSpPr>
        <p:spPr>
          <a:xfrm>
            <a:off x="574975" y="1334243"/>
            <a:ext cx="39969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none" cap="none" strike="noStrike">
                <a:solidFill>
                  <a:srgbClr val="0D1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site traffic</a:t>
            </a:r>
            <a:endParaRPr b="0" i="1" sz="1100" u="none" cap="none" strike="noStrike">
              <a:solidFill>
                <a:srgbClr val="0D1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9"/>
          <p:cNvSpPr txBox="1"/>
          <p:nvPr/>
        </p:nvSpPr>
        <p:spPr>
          <a:xfrm>
            <a:off x="568750" y="1870850"/>
            <a:ext cx="3633000" cy="9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 solutions designed to deliver significantly better CTR performance for brands when compared to standard banner ads.</a:t>
            </a:r>
            <a:endParaRPr b="0" i="0" sz="1100" u="none" cap="none" strike="noStrike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p9"/>
          <p:cNvSpPr/>
          <p:nvPr/>
        </p:nvSpPr>
        <p:spPr>
          <a:xfrm>
            <a:off x="2385680" y="3100888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4x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Higher CTR performance vs standard banners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9"/>
          <p:cNvSpPr/>
          <p:nvPr/>
        </p:nvSpPr>
        <p:spPr>
          <a:xfrm>
            <a:off x="636325" y="3100875"/>
            <a:ext cx="1594500" cy="923100"/>
          </a:xfrm>
          <a:prstGeom prst="rect">
            <a:avLst/>
          </a:prstGeom>
          <a:solidFill>
            <a:srgbClr val="F194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0.45%</a:t>
            </a:r>
            <a:endParaRPr b="0" i="0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</a:t>
            </a:r>
            <a:r>
              <a:rPr lang="en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Extension </a:t>
            </a:r>
            <a:r>
              <a:rPr b="0"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Video CTR benchmark</a:t>
            </a:r>
            <a:endParaRPr b="0"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" name="Google Shape;162;p9"/>
          <p:cNvSpPr/>
          <p:nvPr/>
        </p:nvSpPr>
        <p:spPr>
          <a:xfrm>
            <a:off x="5317375" y="4307825"/>
            <a:ext cx="1215900" cy="180000"/>
          </a:xfrm>
          <a:prstGeom prst="rect">
            <a:avLst/>
          </a:prstGeom>
          <a:solidFill>
            <a:srgbClr val="0494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1" lang="en" sz="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endParaRPr b="1" i="1" sz="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9"/>
          <p:cNvSpPr/>
          <p:nvPr/>
        </p:nvSpPr>
        <p:spPr>
          <a:xfrm>
            <a:off x="7145088" y="4307825"/>
            <a:ext cx="1215900" cy="180000"/>
          </a:xfrm>
          <a:prstGeom prst="rect">
            <a:avLst/>
          </a:prstGeom>
          <a:solidFill>
            <a:srgbClr val="0494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1" lang="en" sz="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AFTER</a:t>
            </a:r>
            <a:endParaRPr b="1" i="1" sz="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